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8" d="100"/>
          <a:sy n="58" d="100"/>
        </p:scale>
        <p:origin x="684" y="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3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3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3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3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D8D8D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6674" y="400497"/>
            <a:ext cx="18214650" cy="833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3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454161" y="0"/>
            <a:ext cx="9833838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609600" y="1790700"/>
            <a:ext cx="7600950" cy="2708242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12700" marR="5080">
              <a:lnSpc>
                <a:spcPts val="11440"/>
              </a:lnSpc>
              <a:spcBef>
                <a:spcPts val="325"/>
              </a:spcBef>
            </a:pPr>
            <a:r>
              <a:rPr sz="3600" b="1" spc="3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Transparent </a:t>
            </a:r>
            <a:r>
              <a:rPr sz="3600" b="1" spc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Government </a:t>
            </a:r>
            <a:r>
              <a:rPr sz="3600" b="1" spc="3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Fund </a:t>
            </a:r>
            <a:r>
              <a:rPr sz="3600" b="1" spc="4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Tracking </a:t>
            </a:r>
            <a:r>
              <a:rPr sz="3600" b="1" spc="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endParaRPr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4400" y="7734300"/>
            <a:ext cx="6667500" cy="1029769"/>
          </a:xfrm>
          <a:prstGeom prst="rect">
            <a:avLst/>
          </a:prstGeom>
        </p:spPr>
        <p:txBody>
          <a:bodyPr vert="horz" wrap="square" lIns="0" tIns="901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10"/>
              </a:spcBef>
            </a:pPr>
            <a:r>
              <a:rPr sz="2800" b="1" spc="-13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b="1" spc="1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0915">
              <a:lnSpc>
                <a:spcPct val="100000"/>
              </a:lnSpc>
              <a:spcBef>
                <a:spcPts val="615"/>
              </a:spcBef>
            </a:pPr>
            <a:r>
              <a:rPr sz="2800" b="1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K.Jeevalakshmi</a:t>
            </a:r>
            <a:r>
              <a:rPr sz="2800" b="1" spc="-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b="1" spc="2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(22EC030)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715374" cy="10286176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131300" y="1907542"/>
            <a:ext cx="5684520" cy="17245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48285">
              <a:lnSpc>
                <a:spcPct val="115199"/>
              </a:lnSpc>
              <a:spcBef>
                <a:spcPts val="100"/>
              </a:spcBef>
            </a:pPr>
            <a:r>
              <a:rPr sz="2400" spc="17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Lack</a:t>
            </a:r>
            <a:r>
              <a:rPr sz="2400" spc="-26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400" spc="-2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transparency</a:t>
            </a:r>
            <a:r>
              <a:rPr sz="2400" spc="-2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400" spc="-2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fund </a:t>
            </a:r>
            <a:r>
              <a:rPr sz="2400" spc="9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distribution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248285">
              <a:lnSpc>
                <a:spcPct val="115199"/>
              </a:lnSpc>
              <a:spcBef>
                <a:spcPts val="100"/>
              </a:spcBef>
            </a:pPr>
            <a:r>
              <a:rPr lang="en-US" sz="2400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spc="10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</a:t>
            </a:r>
            <a:r>
              <a:rPr sz="2400" spc="10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Fraudulent</a:t>
            </a:r>
            <a:r>
              <a:rPr sz="2400" spc="-27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activities</a:t>
            </a:r>
            <a:r>
              <a:rPr sz="2400" spc="-2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400" spc="-2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fund </a:t>
            </a:r>
            <a:r>
              <a:rPr sz="2400" spc="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mismanagement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31300" y="4152900"/>
            <a:ext cx="6544945" cy="119821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400" spc="1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Delays</a:t>
            </a:r>
            <a:r>
              <a:rPr sz="2400" spc="-2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due</a:t>
            </a:r>
            <a:r>
              <a:rPr sz="2400" spc="-2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sz="2400" spc="-2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</a:t>
            </a:r>
            <a:r>
              <a:rPr sz="2400" spc="-2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processing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976630">
              <a:lnSpc>
                <a:spcPct val="115199"/>
              </a:lnSpc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976630">
              <a:lnSpc>
                <a:spcPct val="115199"/>
              </a:lnSpc>
            </a:pPr>
            <a:r>
              <a:rPr sz="2400" spc="13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</a:t>
            </a:r>
            <a:r>
              <a:rPr sz="2400" spc="-27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</a:t>
            </a:r>
            <a:r>
              <a:rPr sz="2400" spc="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sz="2400" spc="-2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tracking</a:t>
            </a:r>
            <a:r>
              <a:rPr sz="2400" spc="-2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400" spc="-2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fund </a:t>
            </a:r>
            <a:r>
              <a:rPr sz="2400" spc="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allocation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9167322" y="327880"/>
            <a:ext cx="5463078" cy="47121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95"/>
              </a:spcBef>
            </a:pPr>
            <a:r>
              <a:rPr sz="2800" spc="18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  <a:r>
              <a:rPr lang="en-US" sz="2800" spc="18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25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Statement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905999" y="2019300"/>
            <a:ext cx="8381999" cy="69342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0" y="1090847"/>
            <a:ext cx="9164594" cy="44499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7258050">
              <a:lnSpc>
                <a:spcPct val="100000"/>
              </a:lnSpc>
              <a:spcBef>
                <a:spcPts val="110"/>
              </a:spcBef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-12701" y="3510616"/>
            <a:ext cx="9309101" cy="38600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1602740" algn="l"/>
                <a:tab pos="2646045" algn="l"/>
                <a:tab pos="4302125" algn="l"/>
                <a:tab pos="4765040" algn="l"/>
                <a:tab pos="7310755" algn="l"/>
              </a:tabLst>
            </a:pPr>
            <a:r>
              <a:rPr sz="2400" b="1" spc="12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</a:t>
            </a:r>
            <a:r>
              <a:rPr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b="1" spc="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Fund</a:t>
            </a:r>
            <a:r>
              <a:rPr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b="1" spc="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Tracking</a:t>
            </a:r>
            <a:r>
              <a:rPr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b="1" spc="204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b="1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Transparency</a:t>
            </a:r>
            <a:r>
              <a:rPr sz="2400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spc="1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Automates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-12700" y="3996392"/>
            <a:ext cx="7710170" cy="38600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1095375" algn="l"/>
                <a:tab pos="3014345" algn="l"/>
                <a:tab pos="4228465" algn="l"/>
                <a:tab pos="5292090" algn="l"/>
                <a:tab pos="7346950" algn="l"/>
              </a:tabLst>
            </a:pPr>
            <a:r>
              <a:rPr sz="2400" spc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fund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allocation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spc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structures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spc="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704910" y="3934670"/>
            <a:ext cx="1452245" cy="83349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indent="287020">
              <a:lnSpc>
                <a:spcPct val="115900"/>
              </a:lnSpc>
              <a:spcBef>
                <a:spcPts val="90"/>
              </a:spcBef>
            </a:pPr>
            <a:r>
              <a:rPr sz="2400" spc="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 </a:t>
            </a:r>
            <a:r>
              <a:rPr sz="2400" spc="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-12700" y="4420444"/>
            <a:ext cx="7128509" cy="83349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15900"/>
              </a:lnSpc>
              <a:spcBef>
                <a:spcPts val="90"/>
              </a:spcBef>
              <a:tabLst>
                <a:tab pos="3030220" algn="l"/>
                <a:tab pos="4945380" algn="l"/>
                <a:tab pos="6496685" algn="l"/>
              </a:tabLst>
            </a:pPr>
            <a:r>
              <a:rPr sz="2400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accountability,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spc="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prevent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fraud,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spc="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sz="2400" spc="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transparency.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-12700" y="5391994"/>
            <a:ext cx="9169400" cy="1752852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just">
              <a:lnSpc>
                <a:spcPct val="115900"/>
              </a:lnSpc>
              <a:spcBef>
                <a:spcPts val="90"/>
              </a:spcBef>
            </a:pPr>
            <a:r>
              <a:rPr sz="2400" b="1" spc="1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</a:t>
            </a:r>
            <a:r>
              <a:rPr sz="2400" b="1" spc="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sz="2400" b="1" spc="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b="1" spc="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Monitoring</a:t>
            </a:r>
            <a:r>
              <a:rPr sz="2400" b="1" spc="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b="1" spc="254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sz="2400" b="1" spc="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b="1" spc="1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</a:t>
            </a:r>
            <a:r>
              <a:rPr sz="2400" b="1" spc="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b="1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r>
              <a:rPr sz="2750" spc="75" dirty="0">
                <a:latin typeface="Tahoma"/>
                <a:cs typeface="Tahoma"/>
              </a:rPr>
              <a:t>:</a:t>
            </a:r>
            <a:r>
              <a:rPr sz="2750" spc="80" dirty="0">
                <a:latin typeface="Tahoma"/>
                <a:cs typeface="Tahoma"/>
              </a:rPr>
              <a:t> </a:t>
            </a:r>
            <a:r>
              <a:rPr sz="2400" spc="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</a:t>
            </a:r>
            <a:r>
              <a:rPr sz="2400" spc="1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</a:t>
            </a:r>
            <a:r>
              <a:rPr sz="2400" spc="5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authentication,</a:t>
            </a:r>
            <a:r>
              <a:rPr sz="2400" spc="5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</a:t>
            </a:r>
            <a:r>
              <a:rPr sz="2400" spc="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sz="2400" spc="5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transaction</a:t>
            </a:r>
            <a:r>
              <a:rPr sz="2400" spc="5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tracking, </a:t>
            </a:r>
            <a:r>
              <a:rPr sz="2400" spc="1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400" spc="5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detailed</a:t>
            </a:r>
            <a:r>
              <a:rPr sz="2400" spc="5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reporting</a:t>
            </a:r>
            <a:r>
              <a:rPr sz="2400" spc="5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sz="2400" spc="5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better</a:t>
            </a:r>
            <a:r>
              <a:rPr sz="2400" spc="5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decision-</a:t>
            </a:r>
            <a:r>
              <a:rPr sz="2400" spc="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making</a:t>
            </a:r>
            <a:r>
              <a:rPr sz="2400" spc="5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sz="2400" spc="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government</a:t>
            </a:r>
            <a:r>
              <a:rPr sz="2400" spc="-2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financial</a:t>
            </a:r>
            <a:r>
              <a:rPr sz="2400" spc="-2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management.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486736" y="523436"/>
            <a:ext cx="9769731" cy="8714463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-12700" y="-309790"/>
            <a:ext cx="7067550" cy="5872313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12700" marR="5080">
              <a:lnSpc>
                <a:spcPct val="115999"/>
              </a:lnSpc>
              <a:spcBef>
                <a:spcPts val="455"/>
              </a:spcBef>
            </a:pPr>
            <a:r>
              <a:rPr sz="6000" b="1" spc="29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6000" b="1" spc="295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 algn="ctr">
              <a:lnSpc>
                <a:spcPct val="115999"/>
              </a:lnSpc>
              <a:spcBef>
                <a:spcPts val="455"/>
              </a:spcBef>
            </a:pPr>
            <a:r>
              <a:rPr lang="en-IN" sz="2800" b="1" spc="29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Introduction:</a:t>
            </a:r>
            <a:endParaRPr lang="en-US" sz="2800" b="1" spc="26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>
              <a:lnSpc>
                <a:spcPct val="115999"/>
              </a:lnSpc>
              <a:spcBef>
                <a:spcPts val="455"/>
              </a:spcBef>
            </a:pPr>
            <a:endParaRPr lang="en-US" sz="2400" spc="26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>
              <a:lnSpc>
                <a:spcPct val="115999"/>
              </a:lnSpc>
              <a:spcBef>
                <a:spcPts val="455"/>
              </a:spcBef>
            </a:pPr>
            <a:endParaRPr lang="en-US" sz="2400" spc="26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>
              <a:lnSpc>
                <a:spcPct val="115999"/>
              </a:lnSpc>
              <a:spcBef>
                <a:spcPts val="455"/>
              </a:spcBef>
            </a:pPr>
            <a:endParaRPr lang="en-US" sz="2400" spc="26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>
              <a:lnSpc>
                <a:spcPct val="115999"/>
              </a:lnSpc>
              <a:spcBef>
                <a:spcPts val="455"/>
              </a:spcBef>
            </a:pPr>
            <a:r>
              <a:rPr lang="en-US" sz="2400" spc="26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sz="2400" spc="26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Government</a:t>
            </a:r>
            <a:r>
              <a:rPr sz="2400" spc="-459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2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funds</a:t>
            </a:r>
            <a:r>
              <a:rPr sz="2400" spc="-459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</a:t>
            </a:r>
            <a:r>
              <a:rPr sz="2400" spc="20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allocated</a:t>
            </a:r>
            <a:r>
              <a:rPr sz="2400" spc="-4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2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sz="2400" spc="-4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 </a:t>
            </a:r>
            <a:r>
              <a:rPr lang="en-US" sz="2400" spc="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		</a:t>
            </a:r>
            <a:r>
              <a:rPr sz="2400" spc="22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welfare</a:t>
            </a:r>
            <a:r>
              <a:rPr sz="2400" spc="-45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2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</a:t>
            </a:r>
            <a:r>
              <a:rPr sz="2400" spc="-4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2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often</a:t>
            </a:r>
            <a:r>
              <a:rPr sz="2400" spc="-4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229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</a:t>
            </a:r>
            <a:r>
              <a:rPr sz="2400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transparency.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935"/>
              </a:spcBef>
            </a:pPr>
            <a:endParaRPr sz="5250" dirty="0">
              <a:latin typeface="Tahoma"/>
              <a:cs typeface="Tahoma"/>
            </a:endParaRPr>
          </a:p>
          <a:p>
            <a:pPr marL="12700" marR="5715">
              <a:lnSpc>
                <a:spcPct val="115500"/>
              </a:lnSpc>
              <a:spcBef>
                <a:spcPts val="5"/>
              </a:spcBef>
            </a:pPr>
            <a:r>
              <a:rPr lang="en-US" sz="2400" spc="24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spc="24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Need</a:t>
            </a:r>
            <a:r>
              <a:rPr sz="2400" spc="-459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2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sz="2400" spc="-4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400" spc="-4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transparent </a:t>
            </a:r>
            <a:r>
              <a:rPr sz="2400" spc="1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400" spc="-4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2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</a:t>
            </a:r>
            <a:r>
              <a:rPr sz="2400" spc="-4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2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tracking </a:t>
            </a:r>
            <a:r>
              <a:rPr lang="en-US" sz="2400" spc="22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  <a:r>
              <a:rPr sz="2400" spc="30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302612" y="2973008"/>
            <a:ext cx="7981949" cy="731399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19710" y="266700"/>
            <a:ext cx="9686290" cy="8778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800" spc="42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en-US" sz="2800" spc="42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800" spc="42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spc="4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800" spc="42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sz="2800" spc="42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sz="2800" spc="-25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r>
              <a:rPr sz="2800" spc="-2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1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sz="2800" spc="-2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3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19710" y="1497821"/>
            <a:ext cx="9504680" cy="476534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799"/>
              </a:lnSpc>
              <a:spcBef>
                <a:spcPts val="95"/>
              </a:spcBef>
            </a:pPr>
            <a:r>
              <a:rPr lang="en-US" sz="2400" spc="16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b="1" spc="16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</a:t>
            </a:r>
            <a:r>
              <a:rPr sz="2400" b="1" spc="24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b="1" spc="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Fund</a:t>
            </a:r>
            <a:r>
              <a:rPr sz="2400" b="1" spc="2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b="1" spc="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Tracking</a:t>
            </a:r>
            <a:r>
              <a:rPr sz="2400" b="1" spc="2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sz="2400" spc="2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Monitors</a:t>
            </a:r>
            <a:r>
              <a:rPr sz="2400" spc="2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transactions 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400" spc="-1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spc="-18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		</a:t>
            </a:r>
            <a:r>
              <a:rPr lang="en-US" sz="2400" spc="-18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sz="2400" spc="11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real-</a:t>
            </a:r>
            <a:r>
              <a:rPr sz="2400" spc="-1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>
              <a:lnSpc>
                <a:spcPct val="116799"/>
              </a:lnSpc>
              <a:tabLst>
                <a:tab pos="1585595" algn="l"/>
                <a:tab pos="4560570" algn="l"/>
                <a:tab pos="5049520" algn="l"/>
                <a:tab pos="7410450" algn="l"/>
                <a:tab pos="8966200" algn="l"/>
              </a:tabLst>
            </a:pPr>
            <a:r>
              <a:rPr lang="en-US" sz="2400" spc="17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sz="2400" b="1" spc="17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Secure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b="1" spc="12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Authentication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spc="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Role-based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spc="20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sz="2400" spc="10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		      </a:t>
            </a:r>
            <a:r>
              <a:rPr sz="2400" spc="-1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users</a:t>
            </a:r>
            <a:r>
              <a:rPr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>
              <a:lnSpc>
                <a:spcPct val="116799"/>
              </a:lnSpc>
            </a:pPr>
            <a:r>
              <a:rPr lang="en-US" sz="2400" b="1" spc="15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sz="2400" b="1" spc="15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Fund</a:t>
            </a:r>
            <a:r>
              <a:rPr sz="2400" b="1" spc="-21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b="1" spc="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Request</a:t>
            </a:r>
            <a:r>
              <a:rPr sz="2400" b="1" spc="-20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b="1" spc="2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sz="2400" b="1" spc="-20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b="1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Approval</a:t>
            </a:r>
            <a:r>
              <a:rPr sz="2400" b="1" spc="-2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sz="2400" spc="-20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Streamlined</a:t>
            </a:r>
            <a:r>
              <a:rPr sz="2400" spc="-20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sz="2400" spc="-2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sz="2400" spc="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fund</a:t>
            </a:r>
            <a:r>
              <a:rPr sz="2400" spc="-2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spc="-26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			          </a:t>
            </a:r>
            <a:r>
              <a:rPr sz="2400" spc="3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allocation</a:t>
            </a:r>
            <a:r>
              <a:rPr sz="24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>
              <a:lnSpc>
                <a:spcPct val="116799"/>
              </a:lnSpc>
              <a:tabLst>
                <a:tab pos="2411730" algn="l"/>
                <a:tab pos="4611370" algn="l"/>
                <a:tab pos="5059045" algn="l"/>
                <a:tab pos="6809105" algn="l"/>
                <a:tab pos="7717155" algn="l"/>
                <a:tab pos="9104630" algn="l"/>
              </a:tabLst>
            </a:pPr>
            <a:r>
              <a:rPr lang="en-US" sz="2400" b="1" spc="11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sz="2400" b="1" spc="11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Transaction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b="1" spc="10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Monitoring</a:t>
            </a:r>
            <a:r>
              <a:rPr lang="en-US" sz="2400" b="1" spc="10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sz="2400" spc="1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6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Records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8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400" spc="8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6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tracks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2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all </a:t>
            </a:r>
            <a:r>
              <a:rPr sz="2400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transactions.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 lvl="1">
              <a:lnSpc>
                <a:spcPct val="116799"/>
              </a:lnSpc>
              <a:spcBef>
                <a:spcPts val="5"/>
              </a:spcBef>
            </a:pPr>
            <a:r>
              <a:rPr lang="en-US" sz="2400" b="1" spc="12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</a:p>
          <a:p>
            <a:pPr marL="12700" marR="5080" lvl="1">
              <a:lnSpc>
                <a:spcPct val="116799"/>
              </a:lnSpc>
              <a:spcBef>
                <a:spcPts val="5"/>
              </a:spcBef>
            </a:pPr>
            <a:r>
              <a:rPr lang="en-US" sz="2400" b="1" spc="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-US" sz="2400" b="1" spc="12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 lvl="1">
              <a:lnSpc>
                <a:spcPct val="116799"/>
              </a:lnSpc>
              <a:spcBef>
                <a:spcPts val="5"/>
              </a:spcBef>
            </a:pPr>
            <a:r>
              <a:rPr lang="en-US" sz="2400" b="1" spc="12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b="1" spc="12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Beneficiary</a:t>
            </a:r>
            <a:r>
              <a:rPr sz="2400" b="1" spc="32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b="1" spc="1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Verification</a:t>
            </a:r>
            <a:r>
              <a:rPr sz="2400" b="1" spc="3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sz="2400" spc="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Ensures</a:t>
            </a:r>
            <a:r>
              <a:rPr sz="2400" spc="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funds</a:t>
            </a:r>
            <a:r>
              <a:rPr sz="2400" spc="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reach</a:t>
            </a:r>
            <a:r>
              <a:rPr sz="2400" spc="3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sz="2400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right</a:t>
            </a:r>
            <a:r>
              <a:rPr sz="2400" spc="-2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spc="-26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	                                                                                               </a:t>
            </a:r>
            <a:r>
              <a:rPr sz="2400" spc="3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people</a:t>
            </a:r>
            <a:r>
              <a:rPr sz="24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angle 1"/>
          <p:cNvSpPr>
            <a:spLocks noChangeArrowheads="1"/>
          </p:cNvSpPr>
          <p:nvPr/>
        </p:nvSpPr>
        <p:spPr bwMode="auto">
          <a:xfrm rot="10800000" flipV="1">
            <a:off x="1066800" y="7190519"/>
            <a:ext cx="910053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Reporting &amp; Analytics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– 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Generates reports for better decision-making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66799" y="6439493"/>
            <a:ext cx="80799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Fraud Detection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Identifies suspicious transactions.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648203" y="0"/>
            <a:ext cx="10639424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6674" y="400497"/>
            <a:ext cx="1821465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229" dirty="0"/>
              <a:t>Technologies</a:t>
            </a:r>
            <a:r>
              <a:rPr sz="2800" spc="-245" dirty="0"/>
              <a:t> </a:t>
            </a:r>
            <a:r>
              <a:rPr sz="2800" spc="260" dirty="0"/>
              <a:t>Used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36524" y="2274776"/>
            <a:ext cx="4687875" cy="951543"/>
          </a:xfrm>
          <a:prstGeom prst="rect">
            <a:avLst/>
          </a:prstGeom>
        </p:spPr>
        <p:txBody>
          <a:bodyPr vert="horz" wrap="square" lIns="0" tIns="1092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60"/>
              </a:spcBef>
            </a:pPr>
            <a:r>
              <a:rPr sz="2400" b="1" spc="204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Programming</a:t>
            </a:r>
            <a:r>
              <a:rPr lang="en-US" sz="2400" b="1" spc="204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Languages: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lnSpc>
                <a:spcPct val="100000"/>
              </a:lnSpc>
              <a:spcBef>
                <a:spcPts val="765"/>
              </a:spcBef>
            </a:pPr>
            <a:r>
              <a:rPr sz="2400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6524" y="3703526"/>
            <a:ext cx="6592875" cy="84587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  <a:tabLst>
                <a:tab pos="1499870" algn="l"/>
                <a:tab pos="1830070" algn="l"/>
                <a:tab pos="3548379" algn="l"/>
              </a:tabLst>
            </a:pPr>
            <a:r>
              <a:rPr sz="2400" b="1" spc="17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2400" b="1" spc="17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b="1" spc="7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Structures</a:t>
            </a:r>
            <a:r>
              <a:rPr sz="2400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spc="7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Linked </a:t>
            </a:r>
            <a:r>
              <a:rPr sz="2400" spc="-1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List</a:t>
            </a:r>
            <a:r>
              <a:rPr lang="en-US" sz="2400" spc="-1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marL="12700" marR="5080">
              <a:lnSpc>
                <a:spcPct val="115700"/>
              </a:lnSpc>
              <a:spcBef>
                <a:spcPts val="100"/>
              </a:spcBef>
              <a:tabLst>
                <a:tab pos="1499870" algn="l"/>
                <a:tab pos="1830070" algn="l"/>
                <a:tab pos="3548379" algn="l"/>
              </a:tabLst>
            </a:pPr>
            <a:r>
              <a:rPr lang="en-US" sz="2400" spc="12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400" spc="12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tack,</a:t>
            </a:r>
            <a:r>
              <a:rPr lang="en-US" sz="2400" spc="12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1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Queue</a:t>
            </a:r>
            <a:r>
              <a:rPr lang="en-US" sz="2400" spc="-1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BST, Graph</a:t>
            </a:r>
            <a:endParaRPr sz="4050" dirty="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724400" y="3703527"/>
            <a:ext cx="1905000" cy="1436291"/>
          </a:xfrm>
          <a:prstGeom prst="rect">
            <a:avLst/>
          </a:prstGeom>
        </p:spPr>
        <p:txBody>
          <a:bodyPr vert="horz" wrap="square" lIns="0" tIns="109220" rIns="0" bIns="0" rtlCol="0">
            <a:spAutoFit/>
          </a:bodyPr>
          <a:lstStyle/>
          <a:p>
            <a:pPr marL="12700">
              <a:spcBef>
                <a:spcPts val="860"/>
              </a:spcBef>
            </a:pPr>
            <a:endParaRPr lang="en-I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lnSpc>
                <a:spcPct val="100000"/>
              </a:lnSpc>
              <a:spcBef>
                <a:spcPts val="860"/>
              </a:spcBef>
            </a:pP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36575">
              <a:lnSpc>
                <a:spcPct val="100000"/>
              </a:lnSpc>
              <a:spcBef>
                <a:spcPts val="765"/>
              </a:spcBef>
            </a:pP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2646" y="5141263"/>
            <a:ext cx="7089333" cy="4063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</a:pPr>
            <a:r>
              <a:rPr sz="2400" b="1" spc="8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  <a:r>
              <a:rPr sz="2400" spc="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spc="21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My </a:t>
            </a:r>
            <a:r>
              <a:rPr lang="en-US" sz="2400" spc="21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6169553"/>
            <a:ext cx="6871970" cy="112928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5700"/>
              </a:lnSpc>
              <a:spcBef>
                <a:spcPts val="100"/>
              </a:spcBef>
            </a:pPr>
            <a:r>
              <a:rPr sz="2400" b="1" spc="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</a:t>
            </a:r>
            <a:r>
              <a:rPr sz="2400" b="1" spc="459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sz="2400" b="1" spc="12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Measures</a:t>
            </a:r>
            <a:r>
              <a:rPr sz="2400" spc="12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4050" spc="355" dirty="0">
                <a:latin typeface="Tahoma"/>
                <a:cs typeface="Tahoma"/>
              </a:rPr>
              <a:t> </a:t>
            </a:r>
            <a:r>
              <a:rPr sz="2400" spc="16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Role- </a:t>
            </a:r>
            <a:r>
              <a:rPr sz="2400" spc="2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</a:t>
            </a:r>
            <a:r>
              <a:rPr sz="2400" spc="7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2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</a:t>
            </a:r>
            <a:r>
              <a:rPr sz="2400" spc="7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control,</a:t>
            </a:r>
            <a:r>
              <a:rPr sz="2400" spc="7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sz="2400" spc="1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encryption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16241" y="1028700"/>
            <a:ext cx="6129717" cy="448345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16000" y="62477"/>
            <a:ext cx="3060700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24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Advantag</a:t>
            </a:r>
            <a:r>
              <a:rPr lang="en-US" sz="2400" spc="24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es</a:t>
            </a:r>
            <a:endParaRPr sz="4000" dirty="0"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81124" y="992911"/>
            <a:ext cx="85725" cy="8572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14928" y="1731061"/>
            <a:ext cx="85725" cy="8572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381124" y="3374161"/>
            <a:ext cx="85725" cy="85724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1599108" y="696385"/>
            <a:ext cx="3551554" cy="34404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  <a:tabLst>
                <a:tab pos="2341245" algn="l"/>
                <a:tab pos="2797810" algn="l"/>
              </a:tabLst>
            </a:pPr>
            <a:r>
              <a:rPr sz="2400" spc="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Increases </a:t>
            </a:r>
            <a:r>
              <a:rPr sz="2400" spc="105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transparency</a:t>
            </a:r>
            <a:r>
              <a:rPr sz="2400" spc="-25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en-US" sz="2400" spc="-2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9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fund</a:t>
            </a:r>
            <a:r>
              <a:rPr lang="en-US" sz="2400" spc="9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7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allocation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 algn="just">
              <a:lnSpc>
                <a:spcPct val="115700"/>
              </a:lnSpc>
            </a:pPr>
            <a:r>
              <a:rPr sz="2400" spc="15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Reduces</a:t>
            </a:r>
            <a:r>
              <a:rPr lang="en-US" sz="2400" spc="4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7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human </a:t>
            </a:r>
            <a:r>
              <a:rPr sz="2400" spc="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errors</a:t>
            </a:r>
            <a:r>
              <a:rPr sz="2400" spc="-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400" spc="-1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fraud</a:t>
            </a:r>
            <a:r>
              <a:rPr sz="2400" spc="-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risks </a:t>
            </a:r>
            <a:endParaRPr lang="en-US" sz="2400" spc="105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 algn="just">
              <a:lnSpc>
                <a:spcPct val="115700"/>
              </a:lnSpc>
            </a:pPr>
            <a:r>
              <a:rPr sz="2400" spc="13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Enhances</a:t>
            </a:r>
            <a:r>
              <a:rPr sz="2400" spc="55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sz="2400" spc="12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efficiency</a:t>
            </a:r>
            <a:r>
              <a:rPr lang="en-US" sz="2400" spc="12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in fund tracking</a:t>
            </a:r>
          </a:p>
          <a:p>
            <a:pPr marL="12700" marR="5080" algn="just">
              <a:lnSpc>
                <a:spcPct val="115700"/>
              </a:lnSpc>
            </a:pPr>
            <a:r>
              <a:rPr lang="en-US" sz="2400" spc="12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real-time monitoring and reporting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37607" y="196062"/>
            <a:ext cx="3431540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</a:t>
            </a:r>
            <a:r>
              <a:rPr sz="2400" b="1" spc="-1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b="1" spc="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object 1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559882" y="1155071"/>
            <a:ext cx="95250" cy="95249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13807185" y="821093"/>
            <a:ext cx="3465195" cy="828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00"/>
              </a:lnSpc>
              <a:spcBef>
                <a:spcPts val="100"/>
              </a:spcBef>
              <a:tabLst>
                <a:tab pos="2632075" algn="l"/>
                <a:tab pos="2918460" algn="l"/>
              </a:tabLst>
            </a:pPr>
            <a:r>
              <a:rPr sz="2400" spc="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Blockchain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sz="2400" spc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3822133" y="1489954"/>
            <a:ext cx="3449954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</a:t>
            </a:r>
            <a:r>
              <a:rPr sz="2400" spc="-25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object 1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559882" y="2783846"/>
            <a:ext cx="95250" cy="95249"/>
          </a:xfrm>
          <a:prstGeom prst="rect">
            <a:avLst/>
          </a:prstGeom>
        </p:spPr>
      </p:pic>
      <p:sp>
        <p:nvSpPr>
          <p:cNvPr id="17" name="object 17"/>
          <p:cNvSpPr txBox="1"/>
          <p:nvPr/>
        </p:nvSpPr>
        <p:spPr>
          <a:xfrm>
            <a:off x="15328779" y="2481567"/>
            <a:ext cx="1012190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fraud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3807185" y="2449868"/>
            <a:ext cx="2376805" cy="125297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00"/>
              </a:lnSpc>
              <a:spcBef>
                <a:spcPts val="100"/>
              </a:spcBef>
            </a:pPr>
            <a:r>
              <a:rPr sz="2400" spc="32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AI-</a:t>
            </a:r>
            <a:r>
              <a:rPr sz="2400" spc="14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based </a:t>
            </a:r>
            <a:r>
              <a:rPr sz="2400" spc="14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detection </a:t>
            </a:r>
            <a:r>
              <a:rPr sz="2400" spc="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mechanisms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" name="object 1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559882" y="4412621"/>
            <a:ext cx="95250" cy="95249"/>
          </a:xfrm>
          <a:prstGeom prst="rect">
            <a:avLst/>
          </a:prstGeom>
        </p:spPr>
      </p:pic>
      <p:sp>
        <p:nvSpPr>
          <p:cNvPr id="20" name="object 20"/>
          <p:cNvSpPr txBox="1"/>
          <p:nvPr/>
        </p:nvSpPr>
        <p:spPr>
          <a:xfrm>
            <a:off x="13807185" y="4078643"/>
            <a:ext cx="3465195" cy="12870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00"/>
              </a:lnSpc>
              <a:spcBef>
                <a:spcPts val="100"/>
              </a:spcBef>
              <a:tabLst>
                <a:tab pos="1167130" algn="l"/>
                <a:tab pos="1725930" algn="l"/>
                <a:tab pos="2761615" algn="l"/>
                <a:tab pos="2918460" algn="l"/>
              </a:tabLst>
            </a:pPr>
            <a:r>
              <a:rPr sz="2400" spc="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spc="1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sz="2400" spc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sz="2400" spc="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easy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spc="2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sz="2400" spc="8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400" spc="8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tracking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2" name="object 2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820231" y="5613244"/>
            <a:ext cx="4525929" cy="4667364"/>
          </a:xfrm>
          <a:prstGeom prst="rect">
            <a:avLst/>
          </a:prstGeom>
        </p:spPr>
      </p:pic>
      <p:pic>
        <p:nvPicPr>
          <p:cNvPr id="23" name="object 23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3150307" y="5708396"/>
            <a:ext cx="5131449" cy="4483449"/>
          </a:xfrm>
          <a:prstGeom prst="rect">
            <a:avLst/>
          </a:prstGeom>
        </p:spPr>
      </p:pic>
      <p:pic>
        <p:nvPicPr>
          <p:cNvPr id="24" name="object 2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199268" y="6638718"/>
            <a:ext cx="85725" cy="85724"/>
          </a:xfrm>
          <a:prstGeom prst="rect">
            <a:avLst/>
          </a:prstGeom>
        </p:spPr>
      </p:pic>
      <p:sp>
        <p:nvSpPr>
          <p:cNvPr id="25" name="object 25"/>
          <p:cNvSpPr txBox="1"/>
          <p:nvPr/>
        </p:nvSpPr>
        <p:spPr>
          <a:xfrm>
            <a:off x="6834143" y="5576765"/>
            <a:ext cx="3933190" cy="3213829"/>
          </a:xfrm>
          <a:prstGeom prst="rect">
            <a:avLst/>
          </a:prstGeom>
        </p:spPr>
        <p:txBody>
          <a:bodyPr vert="horz" wrap="square" lIns="0" tIns="144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35"/>
              </a:spcBef>
            </a:pPr>
            <a:r>
              <a:rPr sz="2400" b="1" spc="204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Disadvantages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95630" marR="5080">
              <a:lnSpc>
                <a:spcPct val="115700"/>
              </a:lnSpc>
              <a:spcBef>
                <a:spcPts val="190"/>
              </a:spcBef>
            </a:pPr>
            <a:endParaRPr lang="en-US" sz="2400" spc="7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95630" marR="5080">
              <a:lnSpc>
                <a:spcPct val="115700"/>
              </a:lnSpc>
              <a:spcBef>
                <a:spcPts val="190"/>
              </a:spcBef>
            </a:pPr>
            <a:r>
              <a:rPr sz="2400" spc="7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Initial </a:t>
            </a:r>
            <a:r>
              <a:rPr sz="2400" spc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  <a:r>
              <a:rPr sz="2400" spc="-2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17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cost</a:t>
            </a:r>
            <a:endParaRPr lang="en-US" sz="2400" spc="175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95630" marR="5080">
              <a:lnSpc>
                <a:spcPct val="115700"/>
              </a:lnSpc>
              <a:spcBef>
                <a:spcPts val="190"/>
              </a:spcBef>
            </a:pPr>
            <a:endParaRPr lang="en-US" sz="2400" spc="175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95630" marR="5080">
              <a:lnSpc>
                <a:spcPct val="115700"/>
              </a:lnSpc>
              <a:spcBef>
                <a:spcPts val="190"/>
              </a:spcBef>
            </a:pPr>
            <a:endParaRPr lang="en-US" sz="2400" spc="175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95630" marR="5080">
              <a:lnSpc>
                <a:spcPct val="115700"/>
              </a:lnSpc>
              <a:spcBef>
                <a:spcPts val="190"/>
              </a:spcBef>
            </a:pP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Rectangle 3"/>
          <p:cNvSpPr>
            <a:spLocks noChangeArrowheads="1"/>
          </p:cNvSpPr>
          <p:nvPr/>
        </p:nvSpPr>
        <p:spPr bwMode="auto">
          <a:xfrm>
            <a:off x="6834143" y="7104102"/>
            <a:ext cx="5864106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Requires proper system maintenance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Dependent on network and database security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590659" y="3073669"/>
            <a:ext cx="6776720" cy="159004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10250" spc="430" dirty="0"/>
              <a:t>Thank</a:t>
            </a:r>
            <a:r>
              <a:rPr sz="10250" spc="-490" dirty="0"/>
              <a:t> </a:t>
            </a:r>
            <a:r>
              <a:rPr sz="10250" spc="430" dirty="0"/>
              <a:t>you</a:t>
            </a:r>
            <a:endParaRPr sz="102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191</TotalTime>
  <Words>178</Words>
  <Application>Microsoft Office PowerPoint</Application>
  <PresentationFormat>Custom</PresentationFormat>
  <Paragraphs>60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Tahoma</vt:lpstr>
      <vt:lpstr>Times New Roman</vt:lpstr>
      <vt:lpstr>Trebuchet MS</vt:lpstr>
      <vt:lpstr>Office Theme</vt:lpstr>
      <vt:lpstr>PowerPoint Presentation</vt:lpstr>
      <vt:lpstr>Problem Statement</vt:lpstr>
      <vt:lpstr>Abstract</vt:lpstr>
      <vt:lpstr>PowerPoint Presentation</vt:lpstr>
      <vt:lpstr>       System Features &amp; Modules</vt:lpstr>
      <vt:lpstr>Technologies Used</vt:lpstr>
      <vt:lpstr>Advantages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Transparent Government Fund Tracking System</dc:title>
  <dc:creator>PSR-ECE 22EC030</dc:creator>
  <cp:keywords>DAGgdWHA2Qg,BAGgXtKE4ZY,0</cp:keywords>
  <cp:lastModifiedBy>22EC030</cp:lastModifiedBy>
  <cp:revision>13</cp:revision>
  <dcterms:created xsi:type="dcterms:W3CDTF">2025-03-01T08:51:16Z</dcterms:created>
  <dcterms:modified xsi:type="dcterms:W3CDTF">2025-03-03T06:33:29Z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2025-03-01T00:00:00Z</vt:filetime>
  </property>
  <property fmtid="{D5CDD505-2E9C-101B-9397-08002B2CF9AE}" pid="3" name="Creator">
    <vt:lpwstr>Canva</vt:lpwstr>
  </property>
  <property fmtid="{D5CDD505-2E9C-101B-9397-08002B2CF9AE}" pid="4" name="LastSaved">
    <vt:filetime>2025-03-01T00:00:00Z</vt:filetime>
  </property>
  <property fmtid="{D5CDD505-2E9C-101B-9397-08002B2CF9AE}" pid="5" name="Producer">
    <vt:lpwstr>Canva</vt:lpwstr>
  </property>
</Properties>
</file>